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Aileron Regular Bold" panose="020B0600070205080204" charset="0"/>
      <p:regular r:id="rId3"/>
    </p:embeddedFon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0" d="100"/>
          <a:sy n="40" d="100"/>
        </p:scale>
        <p:origin x="8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2476500"/>
            <a:ext cx="16230600" cy="6781800"/>
            <a:chOff x="0" y="0"/>
            <a:chExt cx="21640800" cy="7729387"/>
          </a:xfrm>
        </p:grpSpPr>
        <p:sp>
          <p:nvSpPr>
            <p:cNvPr id="3" name="AutoShape 3"/>
            <p:cNvSpPr/>
            <p:nvPr/>
          </p:nvSpPr>
          <p:spPr>
            <a:xfrm>
              <a:off x="0" y="0"/>
              <a:ext cx="4077875" cy="7729387"/>
            </a:xfrm>
            <a:prstGeom prst="rect">
              <a:avLst/>
            </a:prstGeom>
            <a:solidFill>
              <a:srgbClr val="191919">
                <a:alpha val="3529"/>
              </a:srgbClr>
            </a:solidFill>
          </p:spPr>
        </p:sp>
        <p:sp>
          <p:nvSpPr>
            <p:cNvPr id="4" name="AutoShape 4"/>
            <p:cNvSpPr/>
            <p:nvPr/>
          </p:nvSpPr>
          <p:spPr>
            <a:xfrm>
              <a:off x="4390731" y="0"/>
              <a:ext cx="4077875" cy="7729387"/>
            </a:xfrm>
            <a:prstGeom prst="rect">
              <a:avLst/>
            </a:prstGeom>
            <a:solidFill>
              <a:srgbClr val="191919">
                <a:alpha val="3529"/>
              </a:srgbClr>
            </a:solidFill>
          </p:spPr>
        </p:sp>
        <p:sp>
          <p:nvSpPr>
            <p:cNvPr id="5" name="AutoShape 5"/>
            <p:cNvSpPr/>
            <p:nvPr/>
          </p:nvSpPr>
          <p:spPr>
            <a:xfrm>
              <a:off x="8781463" y="0"/>
              <a:ext cx="4077875" cy="7729387"/>
            </a:xfrm>
            <a:prstGeom prst="rect">
              <a:avLst/>
            </a:prstGeom>
            <a:solidFill>
              <a:srgbClr val="191919">
                <a:alpha val="3529"/>
              </a:srgbClr>
            </a:solidFill>
          </p:spPr>
        </p:sp>
        <p:sp>
          <p:nvSpPr>
            <p:cNvPr id="6" name="AutoShape 6"/>
            <p:cNvSpPr/>
            <p:nvPr/>
          </p:nvSpPr>
          <p:spPr>
            <a:xfrm>
              <a:off x="13172194" y="0"/>
              <a:ext cx="4077875" cy="7729387"/>
            </a:xfrm>
            <a:prstGeom prst="rect">
              <a:avLst/>
            </a:prstGeom>
            <a:solidFill>
              <a:srgbClr val="191919">
                <a:alpha val="3529"/>
              </a:srgbClr>
            </a:solidFill>
          </p:spPr>
        </p:sp>
        <p:sp>
          <p:nvSpPr>
            <p:cNvPr id="7" name="AutoShape 7"/>
            <p:cNvSpPr/>
            <p:nvPr/>
          </p:nvSpPr>
          <p:spPr>
            <a:xfrm>
              <a:off x="17562925" y="0"/>
              <a:ext cx="4077875" cy="7729387"/>
            </a:xfrm>
            <a:prstGeom prst="rect">
              <a:avLst/>
            </a:prstGeom>
            <a:solidFill>
              <a:srgbClr val="191919">
                <a:alpha val="3529"/>
              </a:srgbClr>
            </a:solidFill>
          </p:spPr>
        </p:sp>
      </p:grpSp>
      <p:sp>
        <p:nvSpPr>
          <p:cNvPr id="8" name="AutoShape 8"/>
          <p:cNvSpPr/>
          <p:nvPr/>
        </p:nvSpPr>
        <p:spPr>
          <a:xfrm>
            <a:off x="1028700" y="2835461"/>
            <a:ext cx="3058406" cy="1454060"/>
          </a:xfrm>
          <a:prstGeom prst="rect">
            <a:avLst/>
          </a:prstGeom>
          <a:solidFill>
            <a:srgbClr val="86EAE9"/>
          </a:solidFill>
        </p:spPr>
      </p:sp>
      <p:sp>
        <p:nvSpPr>
          <p:cNvPr id="9" name="AutoShape 9"/>
          <p:cNvSpPr/>
          <p:nvPr/>
        </p:nvSpPr>
        <p:spPr>
          <a:xfrm>
            <a:off x="4321748" y="2835881"/>
            <a:ext cx="3058406" cy="1454060"/>
          </a:xfrm>
          <a:prstGeom prst="rect">
            <a:avLst/>
          </a:prstGeom>
          <a:solidFill>
            <a:srgbClr val="3EDAD8"/>
          </a:solidFill>
        </p:spPr>
      </p:sp>
      <p:sp>
        <p:nvSpPr>
          <p:cNvPr id="10" name="AutoShape 10"/>
          <p:cNvSpPr/>
          <p:nvPr/>
        </p:nvSpPr>
        <p:spPr>
          <a:xfrm>
            <a:off x="7614797" y="2835881"/>
            <a:ext cx="3058406" cy="1454060"/>
          </a:xfrm>
          <a:prstGeom prst="rect">
            <a:avLst/>
          </a:prstGeom>
          <a:solidFill>
            <a:srgbClr val="37C9EF"/>
          </a:solidFill>
        </p:spPr>
      </p:sp>
      <p:sp>
        <p:nvSpPr>
          <p:cNvPr id="11" name="AutoShape 11"/>
          <p:cNvSpPr/>
          <p:nvPr/>
        </p:nvSpPr>
        <p:spPr>
          <a:xfrm>
            <a:off x="10907845" y="2835881"/>
            <a:ext cx="3058406" cy="1454060"/>
          </a:xfrm>
          <a:prstGeom prst="rect">
            <a:avLst/>
          </a:prstGeom>
          <a:solidFill>
            <a:srgbClr val="2C92D5"/>
          </a:solidFill>
        </p:spPr>
      </p:sp>
      <p:sp>
        <p:nvSpPr>
          <p:cNvPr id="12" name="AutoShape 12"/>
          <p:cNvSpPr/>
          <p:nvPr/>
        </p:nvSpPr>
        <p:spPr>
          <a:xfrm>
            <a:off x="14200894" y="2835881"/>
            <a:ext cx="3058406" cy="1454060"/>
          </a:xfrm>
          <a:prstGeom prst="rect">
            <a:avLst/>
          </a:prstGeom>
          <a:solidFill>
            <a:srgbClr val="13538A"/>
          </a:solidFill>
        </p:spPr>
      </p:sp>
      <p:pic>
        <p:nvPicPr>
          <p:cNvPr id="13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107503" y="3027729"/>
            <a:ext cx="1481621" cy="961202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-1092507">
            <a:off x="4477776" y="3083686"/>
            <a:ext cx="1272341" cy="849287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7852215" y="3128807"/>
            <a:ext cx="1535936" cy="860124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11049943" y="3046779"/>
            <a:ext cx="1715839" cy="942152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>
            <a:fillRect/>
          </a:stretch>
        </p:blipFill>
        <p:spPr>
          <a:xfrm>
            <a:off x="14616430" y="2781300"/>
            <a:ext cx="1380035" cy="1454060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>
            <a:off x="14182798" y="3723490"/>
            <a:ext cx="867264" cy="794631"/>
          </a:xfrm>
          <a:prstGeom prst="rect">
            <a:avLst/>
          </a:prstGeom>
        </p:spPr>
      </p:pic>
      <p:sp>
        <p:nvSpPr>
          <p:cNvPr id="19" name="TextBox 19"/>
          <p:cNvSpPr txBox="1"/>
          <p:nvPr/>
        </p:nvSpPr>
        <p:spPr>
          <a:xfrm>
            <a:off x="5113946" y="981913"/>
            <a:ext cx="8371252" cy="7203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759"/>
              </a:lnSpc>
            </a:pPr>
            <a:r>
              <a:rPr lang="en-US" sz="4800" spc="144" dirty="0" err="1">
                <a:solidFill>
                  <a:srgbClr val="191919"/>
                </a:solidFill>
                <a:latin typeface="Arial" panose="020B0604020202020204" pitchFamily="34" charset="0"/>
                <a:ea typeface="はんなり明朝"/>
                <a:cs typeface="Arial" panose="020B0604020202020204" pitchFamily="34" charset="0"/>
              </a:rPr>
              <a:t>Alur</a:t>
            </a:r>
            <a:r>
              <a:rPr lang="en-US" sz="4800" spc="144" dirty="0">
                <a:solidFill>
                  <a:srgbClr val="191919"/>
                </a:solidFill>
                <a:latin typeface="Arial" panose="020B0604020202020204" pitchFamily="34" charset="0"/>
                <a:ea typeface="はんなり明朝"/>
                <a:cs typeface="Arial" panose="020B0604020202020204" pitchFamily="34" charset="0"/>
              </a:rPr>
              <a:t> </a:t>
            </a:r>
            <a:r>
              <a:rPr lang="en-US" sz="4800" spc="144" dirty="0" err="1">
                <a:solidFill>
                  <a:srgbClr val="191919"/>
                </a:solidFill>
                <a:latin typeface="Arial" panose="020B0604020202020204" pitchFamily="34" charset="0"/>
                <a:ea typeface="はんなり明朝"/>
                <a:cs typeface="Arial" panose="020B0604020202020204" pitchFamily="34" charset="0"/>
              </a:rPr>
              <a:t>Pembelian</a:t>
            </a:r>
            <a:endParaRPr lang="en-US" sz="4800" spc="144" dirty="0">
              <a:solidFill>
                <a:srgbClr val="191919"/>
              </a:solidFill>
              <a:latin typeface="Arial" panose="020B0604020202020204" pitchFamily="34" charset="0"/>
              <a:ea typeface="はんなり明朝"/>
              <a:cs typeface="Arial" panose="020B0604020202020204" pitchFamily="34" charset="0"/>
            </a:endParaRPr>
          </a:p>
        </p:txBody>
      </p:sp>
      <p:grpSp>
        <p:nvGrpSpPr>
          <p:cNvPr id="20" name="Group 20"/>
          <p:cNvGrpSpPr/>
          <p:nvPr/>
        </p:nvGrpSpPr>
        <p:grpSpPr>
          <a:xfrm>
            <a:off x="1347610" y="4535195"/>
            <a:ext cx="2330628" cy="2119810"/>
            <a:chOff x="0" y="-228600"/>
            <a:chExt cx="3107504" cy="2826413"/>
          </a:xfrm>
        </p:grpSpPr>
        <p:sp>
          <p:nvSpPr>
            <p:cNvPr id="21" name="TextBox 21"/>
            <p:cNvSpPr txBox="1"/>
            <p:nvPr/>
          </p:nvSpPr>
          <p:spPr>
            <a:xfrm>
              <a:off x="0" y="1480413"/>
              <a:ext cx="3107504" cy="111740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00"/>
                </a:lnSpc>
              </a:pP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Kami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menerima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pemesanan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24 jam.</a:t>
              </a:r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228600"/>
              <a:ext cx="3107504" cy="137405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212"/>
                </a:lnSpc>
              </a:pPr>
              <a:r>
                <a:rPr lang="en-US" sz="2000" spc="234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1．Pemesanan</a:t>
              </a:r>
            </a:p>
            <a:p>
              <a:pPr>
                <a:lnSpc>
                  <a:spcPts val="4212"/>
                </a:lnSpc>
              </a:pPr>
              <a:endParaRPr lang="en-US" sz="2600" spc="234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TextBox 23"/>
          <p:cNvSpPr txBox="1"/>
          <p:nvPr/>
        </p:nvSpPr>
        <p:spPr>
          <a:xfrm>
            <a:off x="3356534" y="2932479"/>
            <a:ext cx="429125" cy="4530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888"/>
              </a:lnSpc>
            </a:pPr>
            <a:r>
              <a:rPr lang="en-US" sz="2400" dirty="0">
                <a:solidFill>
                  <a:srgbClr val="FFFFFF"/>
                </a:solidFill>
                <a:latin typeface="Aileron Regular Bold"/>
              </a:rPr>
              <a:t>01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6587140" y="2932479"/>
            <a:ext cx="429125" cy="4530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888"/>
              </a:lnSpc>
            </a:pPr>
            <a:r>
              <a:rPr lang="en-US" sz="2400" dirty="0">
                <a:solidFill>
                  <a:srgbClr val="FFFFFF"/>
                </a:solidFill>
                <a:latin typeface="Aileron Regular Bold"/>
              </a:rPr>
              <a:t>02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9804129" y="2932479"/>
            <a:ext cx="505185" cy="4530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888"/>
              </a:lnSpc>
            </a:pPr>
            <a:r>
              <a:rPr lang="en-US" sz="2400" dirty="0">
                <a:solidFill>
                  <a:srgbClr val="FFFFFF"/>
                </a:solidFill>
                <a:latin typeface="Aileron Regular Bold"/>
              </a:rPr>
              <a:t>03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3078162" y="2932479"/>
            <a:ext cx="524200" cy="4530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888"/>
              </a:lnSpc>
            </a:pPr>
            <a:r>
              <a:rPr lang="en-US" sz="2400" dirty="0">
                <a:solidFill>
                  <a:srgbClr val="FFFFFF"/>
                </a:solidFill>
                <a:latin typeface="Aileron Regular Bold"/>
              </a:rPr>
              <a:t>04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6376608" y="2932479"/>
            <a:ext cx="524200" cy="4530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888"/>
              </a:lnSpc>
            </a:pPr>
            <a:r>
              <a:rPr lang="en-US" sz="2400" dirty="0">
                <a:solidFill>
                  <a:srgbClr val="FFFFFF"/>
                </a:solidFill>
                <a:latin typeface="Aileron Regular Bold"/>
              </a:rPr>
              <a:t>05</a:t>
            </a:r>
          </a:p>
        </p:txBody>
      </p:sp>
      <p:grpSp>
        <p:nvGrpSpPr>
          <p:cNvPr id="28" name="Group 28"/>
          <p:cNvGrpSpPr/>
          <p:nvPr/>
        </p:nvGrpSpPr>
        <p:grpSpPr>
          <a:xfrm>
            <a:off x="4253440" y="4535195"/>
            <a:ext cx="2960380" cy="3208906"/>
            <a:chOff x="0" y="-228600"/>
            <a:chExt cx="3634318" cy="3737420"/>
          </a:xfrm>
        </p:grpSpPr>
        <p:sp>
          <p:nvSpPr>
            <p:cNvPr id="29" name="TextBox 29"/>
            <p:cNvSpPr txBox="1"/>
            <p:nvPr/>
          </p:nvSpPr>
          <p:spPr>
            <a:xfrm>
              <a:off x="0" y="1480413"/>
              <a:ext cx="3634318" cy="202840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00"/>
                </a:lnSpc>
              </a:pP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Dalam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hari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kerja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kami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akan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mengirimkan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email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konfirmasi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dan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cara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pembayaran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0" y="-228600"/>
              <a:ext cx="3634318" cy="116584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212"/>
                </a:lnSpc>
              </a:pPr>
              <a:r>
                <a:rPr lang="en-US" sz="2000" spc="234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2．Email </a:t>
              </a:r>
              <a:r>
                <a:rPr lang="en-US" sz="2000" spc="234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konfirmasi</a:t>
              </a:r>
              <a:r>
                <a:rPr lang="en-US" sz="2000" spc="234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spc="234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pesanan</a:t>
              </a:r>
              <a:r>
                <a:rPr lang="en-US" sz="2000" spc="234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31" name="Group 31"/>
          <p:cNvGrpSpPr/>
          <p:nvPr/>
        </p:nvGrpSpPr>
        <p:grpSpPr>
          <a:xfrm>
            <a:off x="7781131" y="4535195"/>
            <a:ext cx="2743834" cy="3959806"/>
            <a:chOff x="0" y="-228600"/>
            <a:chExt cx="3658446" cy="5279741"/>
          </a:xfrm>
        </p:grpSpPr>
        <p:sp>
          <p:nvSpPr>
            <p:cNvPr id="32" name="TextBox 32"/>
            <p:cNvSpPr txBox="1"/>
            <p:nvPr/>
          </p:nvSpPr>
          <p:spPr>
            <a:xfrm>
              <a:off x="24128" y="861960"/>
              <a:ext cx="3634318" cy="41891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00"/>
                </a:lnSpc>
              </a:pP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Silakan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melakukan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transfer </a:t>
              </a: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ke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rekening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tujuan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yang </a:t>
              </a: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sudah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disiapkan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. </a:t>
              </a: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Mohon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maaf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, </a:t>
              </a: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untuk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biaya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charge </a:t>
              </a: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ditanggung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oleh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ID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pembeli</a:t>
              </a:r>
              <a:r>
                <a:rPr lang="en-ID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.</a:t>
              </a:r>
              <a:endParaRPr lang="en-US" spc="100" dirty="0">
                <a:solidFill>
                  <a:srgbClr val="191919"/>
                </a:solidFill>
                <a:latin typeface="Arial" panose="020B0604020202020204" pitchFamily="34" charset="0"/>
                <a:ea typeface="はんなり明朝"/>
                <a:cs typeface="Arial" panose="020B0604020202020204" pitchFamily="34" charset="0"/>
              </a:endParaRPr>
            </a:p>
          </p:txBody>
        </p:sp>
        <p:sp>
          <p:nvSpPr>
            <p:cNvPr id="33" name="TextBox 33"/>
            <p:cNvSpPr txBox="1"/>
            <p:nvPr/>
          </p:nvSpPr>
          <p:spPr>
            <a:xfrm>
              <a:off x="0" y="-228600"/>
              <a:ext cx="3634318" cy="137405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212"/>
                </a:lnSpc>
              </a:pPr>
              <a:r>
                <a:rPr lang="en-US" sz="2000" spc="234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3．Pembayaran</a:t>
              </a:r>
            </a:p>
            <a:p>
              <a:pPr>
                <a:lnSpc>
                  <a:spcPts val="4212"/>
                </a:lnSpc>
              </a:pPr>
              <a:endParaRPr lang="en-US" sz="2600" spc="234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oup 34"/>
          <p:cNvGrpSpPr/>
          <p:nvPr/>
        </p:nvGrpSpPr>
        <p:grpSpPr>
          <a:xfrm>
            <a:off x="10857633" y="4533900"/>
            <a:ext cx="3325165" cy="3810472"/>
            <a:chOff x="-79669" y="-228600"/>
            <a:chExt cx="3663281" cy="3239803"/>
          </a:xfrm>
        </p:grpSpPr>
        <p:sp>
          <p:nvSpPr>
            <p:cNvPr id="35" name="TextBox 35"/>
            <p:cNvSpPr txBox="1"/>
            <p:nvPr/>
          </p:nvSpPr>
          <p:spPr>
            <a:xfrm>
              <a:off x="-79669" y="1153800"/>
              <a:ext cx="3583612" cy="185740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00"/>
                </a:lnSpc>
              </a:pPr>
              <a:endParaRPr lang="en-US" sz="2000" spc="100" dirty="0">
                <a:solidFill>
                  <a:srgbClr val="191919"/>
                </a:solidFill>
                <a:latin typeface="Arial" panose="020B0604020202020204" pitchFamily="34" charset="0"/>
                <a:ea typeface="はんなり明朝"/>
                <a:cs typeface="Arial" panose="020B0604020202020204" pitchFamily="34" charset="0"/>
              </a:endParaRPr>
            </a:p>
            <a:p>
              <a:pPr>
                <a:lnSpc>
                  <a:spcPts val="3500"/>
                </a:lnSpc>
              </a:pP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Setelah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konfirmasi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pembayaran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, kami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akan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menginformasikan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tanggal</a:t>
              </a:r>
              <a:r>
                <a:rPr lang="en-US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US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pengiriman</a:t>
              </a:r>
              <a:endParaRPr lang="en-US" spc="100" dirty="0">
                <a:solidFill>
                  <a:srgbClr val="191919"/>
                </a:solidFill>
                <a:latin typeface="Arial" panose="020B0604020202020204" pitchFamily="34" charset="0"/>
                <a:ea typeface="はんなり明朝"/>
                <a:cs typeface="Arial" panose="020B0604020202020204" pitchFamily="34" charset="0"/>
              </a:endParaRPr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0" y="-228600"/>
              <a:ext cx="3583612" cy="13169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212"/>
                </a:lnSpc>
              </a:pPr>
              <a:r>
                <a:rPr lang="en-US" sz="2000" spc="234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4．Konfirmasi </a:t>
              </a:r>
              <a:r>
                <a:rPr lang="en-US" sz="2000" spc="234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pembayaran</a:t>
              </a:r>
              <a:r>
                <a:rPr lang="en-US" sz="2000" spc="234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spc="234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dan</a:t>
              </a:r>
              <a:r>
                <a:rPr lang="en-US" sz="2000" spc="234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email </a:t>
              </a:r>
              <a:r>
                <a:rPr lang="en-US" sz="2000" spc="234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pengiriman</a:t>
              </a:r>
              <a:endParaRPr lang="en-US" sz="2000" spc="234" dirty="0">
                <a:solidFill>
                  <a:srgbClr val="191919"/>
                </a:solidFill>
                <a:latin typeface="Arial" panose="020B0604020202020204" pitchFamily="34" charset="0"/>
                <a:ea typeface="はんなり明朝 Italics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oup 37"/>
          <p:cNvGrpSpPr/>
          <p:nvPr/>
        </p:nvGrpSpPr>
        <p:grpSpPr>
          <a:xfrm>
            <a:off x="14664055" y="4556797"/>
            <a:ext cx="2330628" cy="2125645"/>
            <a:chOff x="0" y="-228600"/>
            <a:chExt cx="3107504" cy="2834193"/>
          </a:xfrm>
        </p:grpSpPr>
        <p:sp>
          <p:nvSpPr>
            <p:cNvPr id="38" name="TextBox 38"/>
            <p:cNvSpPr txBox="1"/>
            <p:nvPr/>
          </p:nvSpPr>
          <p:spPr>
            <a:xfrm>
              <a:off x="0" y="1480413"/>
              <a:ext cx="3107504" cy="11251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3500"/>
                </a:lnSpc>
              </a:pPr>
              <a:r>
                <a:rPr lang="en-ID" sz="2000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Silakan</a:t>
              </a:r>
              <a:r>
                <a:rPr lang="en-ID" sz="2000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ID" sz="2000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konfirmasi</a:t>
              </a:r>
              <a:r>
                <a:rPr lang="en-ID" sz="2000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ID" sz="2000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isi</a:t>
              </a:r>
              <a:r>
                <a:rPr lang="en-ID" sz="2000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 </a:t>
              </a:r>
              <a:r>
                <a:rPr lang="en-ID" sz="2000" spc="100" dirty="0" err="1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barang</a:t>
              </a:r>
              <a:r>
                <a:rPr lang="en-ID" sz="2000" spc="100" dirty="0">
                  <a:solidFill>
                    <a:srgbClr val="191919"/>
                  </a:solidFill>
                  <a:latin typeface="Arial" panose="020B0604020202020204" pitchFamily="34" charset="0"/>
                  <a:ea typeface="はんなり明朝"/>
                  <a:cs typeface="Arial" panose="020B0604020202020204" pitchFamily="34" charset="0"/>
                </a:rPr>
                <a:t>.</a:t>
              </a:r>
              <a:endParaRPr lang="en-US" sz="2000" spc="100" dirty="0">
                <a:solidFill>
                  <a:srgbClr val="191919"/>
                </a:solidFill>
                <a:latin typeface="Arial" panose="020B0604020202020204" pitchFamily="34" charset="0"/>
                <a:ea typeface="はんなり明朝"/>
                <a:cs typeface="Arial" panose="020B0604020202020204" pitchFamily="34" charset="0"/>
              </a:endParaRPr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-228600"/>
              <a:ext cx="3107504" cy="207612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4212"/>
                </a:lnSpc>
              </a:pPr>
              <a:r>
                <a:rPr lang="en-US" sz="2000" spc="234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5．Barang </a:t>
              </a:r>
              <a:r>
                <a:rPr lang="en-US" sz="2000" spc="234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sampai</a:t>
              </a:r>
              <a:r>
                <a:rPr lang="en-US" sz="2000" spc="234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spc="234" dirty="0" err="1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tujuan</a:t>
              </a:r>
              <a:endParaRPr lang="en-US" sz="2000" spc="234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4212"/>
                </a:lnSpc>
              </a:pPr>
              <a:endParaRPr lang="en-US" sz="2600" spc="234" dirty="0">
                <a:solidFill>
                  <a:srgbClr val="19191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84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Aileron Regular Bold</vt:lpstr>
      <vt:lpstr>Arial</vt:lpstr>
      <vt:lpstr>Calibri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ご注文の流れ</dc:title>
  <dc:creator>Mieko Yamashita</dc:creator>
  <cp:lastModifiedBy>mieko yamashita</cp:lastModifiedBy>
  <cp:revision>6</cp:revision>
  <dcterms:created xsi:type="dcterms:W3CDTF">2006-08-16T00:00:00Z</dcterms:created>
  <dcterms:modified xsi:type="dcterms:W3CDTF">2021-03-01T04:38:06Z</dcterms:modified>
  <dc:identifier>DAETYFozX_8</dc:identifier>
</cp:coreProperties>
</file>